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72" r:id="rId9"/>
    <p:sldId id="263" r:id="rId10"/>
    <p:sldId id="264" r:id="rId11"/>
    <p:sldId id="273" r:id="rId12"/>
    <p:sldId id="271" r:id="rId13"/>
    <p:sldId id="265" r:id="rId14"/>
    <p:sldId id="266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60"/>
  </p:normalViewPr>
  <p:slideViewPr>
    <p:cSldViewPr snapToGrid="0">
      <p:cViewPr>
        <p:scale>
          <a:sx n="111" d="100"/>
          <a:sy n="111" d="100"/>
        </p:scale>
        <p:origin x="73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FC8C2-F506-4A66-A81C-E0C04826BA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A5D4C22-624B-493F-998B-22C00C7CCAB6}">
      <dgm:prSet/>
      <dgm:spPr/>
      <dgm:t>
        <a:bodyPr/>
        <a:lstStyle/>
        <a:p>
          <a:r>
            <a:rPr lang="en-GB" b="0" i="0"/>
            <a:t>Data Splitting: 80-20 split for training and testing.</a:t>
          </a:r>
          <a:endParaRPr lang="en-US"/>
        </a:p>
      </dgm:t>
    </dgm:pt>
    <dgm:pt modelId="{6D5280D0-641F-4807-823C-C49F59F336EE}" type="parTrans" cxnId="{88DCCCC2-A144-45C5-80C0-9082BAD38F4D}">
      <dgm:prSet/>
      <dgm:spPr/>
      <dgm:t>
        <a:bodyPr/>
        <a:lstStyle/>
        <a:p>
          <a:endParaRPr lang="en-US"/>
        </a:p>
      </dgm:t>
    </dgm:pt>
    <dgm:pt modelId="{3F4CC2CE-8F4F-40A2-9762-8422DFA86339}" type="sibTrans" cxnId="{88DCCCC2-A144-45C5-80C0-9082BAD38F4D}">
      <dgm:prSet/>
      <dgm:spPr/>
      <dgm:t>
        <a:bodyPr/>
        <a:lstStyle/>
        <a:p>
          <a:endParaRPr lang="en-US"/>
        </a:p>
      </dgm:t>
    </dgm:pt>
    <dgm:pt modelId="{4A3BAD71-677A-4A99-8414-2DBA6EEC949F}">
      <dgm:prSet/>
      <dgm:spPr/>
      <dgm:t>
        <a:bodyPr/>
        <a:lstStyle/>
        <a:p>
          <a:r>
            <a:rPr lang="en-GB" b="0" i="0" dirty="0"/>
            <a:t>Model Training: at 5 </a:t>
          </a:r>
          <a:r>
            <a:rPr lang="en-GB" b="0" i="0" dirty="0" err="1"/>
            <a:t>Epox</a:t>
          </a:r>
          <a:r>
            <a:rPr lang="en-GB" b="0" i="0" dirty="0"/>
            <a:t> first and after that we Trained for 20 epochs to learn patterns.</a:t>
          </a:r>
          <a:endParaRPr lang="en-US" dirty="0"/>
        </a:p>
      </dgm:t>
    </dgm:pt>
    <dgm:pt modelId="{6E71CD49-CAD5-4204-BD26-0799751BA3CA}" type="parTrans" cxnId="{7F66FB3D-B948-44FE-95FF-52FDB431057F}">
      <dgm:prSet/>
      <dgm:spPr/>
      <dgm:t>
        <a:bodyPr/>
        <a:lstStyle/>
        <a:p>
          <a:endParaRPr lang="en-US"/>
        </a:p>
      </dgm:t>
    </dgm:pt>
    <dgm:pt modelId="{4F530CE1-34E4-4692-A4BB-B5879BCD14EF}" type="sibTrans" cxnId="{7F66FB3D-B948-44FE-95FF-52FDB431057F}">
      <dgm:prSet/>
      <dgm:spPr/>
      <dgm:t>
        <a:bodyPr/>
        <a:lstStyle/>
        <a:p>
          <a:endParaRPr lang="en-US"/>
        </a:p>
      </dgm:t>
    </dgm:pt>
    <dgm:pt modelId="{28C1194F-B487-47BD-BE1D-052251D015BC}">
      <dgm:prSet/>
      <dgm:spPr/>
      <dgm:t>
        <a:bodyPr/>
        <a:lstStyle/>
        <a:p>
          <a:r>
            <a:rPr lang="en-GB" b="0" i="0"/>
            <a:t>Model Evaluation: Analyzed ROC curves, precision-recall curves, and F1 scores.</a:t>
          </a:r>
          <a:endParaRPr lang="en-US"/>
        </a:p>
      </dgm:t>
    </dgm:pt>
    <dgm:pt modelId="{B4ADCD27-1188-4FD1-AEDF-EB182E860AE6}" type="parTrans" cxnId="{C0981093-BA76-4903-83BB-C7464E2F20F4}">
      <dgm:prSet/>
      <dgm:spPr/>
      <dgm:t>
        <a:bodyPr/>
        <a:lstStyle/>
        <a:p>
          <a:endParaRPr lang="en-US"/>
        </a:p>
      </dgm:t>
    </dgm:pt>
    <dgm:pt modelId="{6D733559-2D06-44AE-B2B4-4ADFFF6BE5CA}" type="sibTrans" cxnId="{C0981093-BA76-4903-83BB-C7464E2F20F4}">
      <dgm:prSet/>
      <dgm:spPr/>
      <dgm:t>
        <a:bodyPr/>
        <a:lstStyle/>
        <a:p>
          <a:endParaRPr lang="en-US"/>
        </a:p>
      </dgm:t>
    </dgm:pt>
    <dgm:pt modelId="{9946CA12-32BE-40B9-9EED-62E180D8F4BC}" type="pres">
      <dgm:prSet presAssocID="{51EFC8C2-F506-4A66-A81C-E0C04826BA3A}" presName="root" presStyleCnt="0">
        <dgm:presLayoutVars>
          <dgm:dir/>
          <dgm:resizeHandles val="exact"/>
        </dgm:presLayoutVars>
      </dgm:prSet>
      <dgm:spPr/>
    </dgm:pt>
    <dgm:pt modelId="{51DC06F8-7040-4140-B37B-C3551F3619B9}" type="pres">
      <dgm:prSet presAssocID="{8A5D4C22-624B-493F-998B-22C00C7CCAB6}" presName="compNode" presStyleCnt="0"/>
      <dgm:spPr/>
    </dgm:pt>
    <dgm:pt modelId="{96A3AA14-E16E-4C0B-9F2B-7D387BEC458E}" type="pres">
      <dgm:prSet presAssocID="{8A5D4C22-624B-493F-998B-22C00C7CCAB6}" presName="bgRect" presStyleLbl="bgShp" presStyleIdx="0" presStyleCnt="3"/>
      <dgm:spPr/>
    </dgm:pt>
    <dgm:pt modelId="{3CADB68F-AC0D-4D5E-9EFF-9370701B958B}" type="pres">
      <dgm:prSet presAssocID="{8A5D4C22-624B-493F-998B-22C00C7CCA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E9B3120-ED93-4638-86B1-7635918963DC}" type="pres">
      <dgm:prSet presAssocID="{8A5D4C22-624B-493F-998B-22C00C7CCAB6}" presName="spaceRect" presStyleCnt="0"/>
      <dgm:spPr/>
    </dgm:pt>
    <dgm:pt modelId="{7AD6D72C-DF78-4E66-A9E4-C92A7A727987}" type="pres">
      <dgm:prSet presAssocID="{8A5D4C22-624B-493F-998B-22C00C7CCAB6}" presName="parTx" presStyleLbl="revTx" presStyleIdx="0" presStyleCnt="3">
        <dgm:presLayoutVars>
          <dgm:chMax val="0"/>
          <dgm:chPref val="0"/>
        </dgm:presLayoutVars>
      </dgm:prSet>
      <dgm:spPr/>
    </dgm:pt>
    <dgm:pt modelId="{9690A3FC-92F3-404F-BCD0-6DE751BEF479}" type="pres">
      <dgm:prSet presAssocID="{3F4CC2CE-8F4F-40A2-9762-8422DFA86339}" presName="sibTrans" presStyleCnt="0"/>
      <dgm:spPr/>
    </dgm:pt>
    <dgm:pt modelId="{CB090C15-20E3-46EA-9911-3990CAAD58AF}" type="pres">
      <dgm:prSet presAssocID="{4A3BAD71-677A-4A99-8414-2DBA6EEC949F}" presName="compNode" presStyleCnt="0"/>
      <dgm:spPr/>
    </dgm:pt>
    <dgm:pt modelId="{4731FB79-BDBE-4CED-97D3-13A43E0E9D92}" type="pres">
      <dgm:prSet presAssocID="{4A3BAD71-677A-4A99-8414-2DBA6EEC949F}" presName="bgRect" presStyleLbl="bgShp" presStyleIdx="1" presStyleCnt="3"/>
      <dgm:spPr/>
    </dgm:pt>
    <dgm:pt modelId="{203458A9-7FF0-446F-A318-8E3DD2C7D067}" type="pres">
      <dgm:prSet presAssocID="{4A3BAD71-677A-4A99-8414-2DBA6EEC94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2FDF7EC-27C3-4824-A539-3DDC9B237AEB}" type="pres">
      <dgm:prSet presAssocID="{4A3BAD71-677A-4A99-8414-2DBA6EEC949F}" presName="spaceRect" presStyleCnt="0"/>
      <dgm:spPr/>
    </dgm:pt>
    <dgm:pt modelId="{F1A8356B-C78E-42E2-8AD1-886AB96B262B}" type="pres">
      <dgm:prSet presAssocID="{4A3BAD71-677A-4A99-8414-2DBA6EEC949F}" presName="parTx" presStyleLbl="revTx" presStyleIdx="1" presStyleCnt="3">
        <dgm:presLayoutVars>
          <dgm:chMax val="0"/>
          <dgm:chPref val="0"/>
        </dgm:presLayoutVars>
      </dgm:prSet>
      <dgm:spPr/>
    </dgm:pt>
    <dgm:pt modelId="{CBBE1E09-7687-4C58-8C11-CFA9FB2150CD}" type="pres">
      <dgm:prSet presAssocID="{4F530CE1-34E4-4692-A4BB-B5879BCD14EF}" presName="sibTrans" presStyleCnt="0"/>
      <dgm:spPr/>
    </dgm:pt>
    <dgm:pt modelId="{63F2C044-008B-4527-A32C-7323F9D1208C}" type="pres">
      <dgm:prSet presAssocID="{28C1194F-B487-47BD-BE1D-052251D015BC}" presName="compNode" presStyleCnt="0"/>
      <dgm:spPr/>
    </dgm:pt>
    <dgm:pt modelId="{BB6013A5-323E-4E6A-85A6-1DC60F089752}" type="pres">
      <dgm:prSet presAssocID="{28C1194F-B487-47BD-BE1D-052251D015BC}" presName="bgRect" presStyleLbl="bgShp" presStyleIdx="2" presStyleCnt="3"/>
      <dgm:spPr/>
    </dgm:pt>
    <dgm:pt modelId="{1890569C-EEED-4F46-95E3-35E98CC100F3}" type="pres">
      <dgm:prSet presAssocID="{28C1194F-B487-47BD-BE1D-052251D015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9B81BED7-9B71-4D96-99F8-3BDBA418C98A}" type="pres">
      <dgm:prSet presAssocID="{28C1194F-B487-47BD-BE1D-052251D015BC}" presName="spaceRect" presStyleCnt="0"/>
      <dgm:spPr/>
    </dgm:pt>
    <dgm:pt modelId="{88F38519-72C0-4F82-9D33-DCC464C551D9}" type="pres">
      <dgm:prSet presAssocID="{28C1194F-B487-47BD-BE1D-052251D015B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13DEA03-5DCF-448C-BE84-113AC97E9BAE}" type="presOf" srcId="{28C1194F-B487-47BD-BE1D-052251D015BC}" destId="{88F38519-72C0-4F82-9D33-DCC464C551D9}" srcOrd="0" destOrd="0" presId="urn:microsoft.com/office/officeart/2018/2/layout/IconVerticalSolidList"/>
    <dgm:cxn modelId="{7F66FB3D-B948-44FE-95FF-52FDB431057F}" srcId="{51EFC8C2-F506-4A66-A81C-E0C04826BA3A}" destId="{4A3BAD71-677A-4A99-8414-2DBA6EEC949F}" srcOrd="1" destOrd="0" parTransId="{6E71CD49-CAD5-4204-BD26-0799751BA3CA}" sibTransId="{4F530CE1-34E4-4692-A4BB-B5879BCD14EF}"/>
    <dgm:cxn modelId="{4FA6338E-8578-4F75-9D3B-ED06772C8A15}" type="presOf" srcId="{8A5D4C22-624B-493F-998B-22C00C7CCAB6}" destId="{7AD6D72C-DF78-4E66-A9E4-C92A7A727987}" srcOrd="0" destOrd="0" presId="urn:microsoft.com/office/officeart/2018/2/layout/IconVerticalSolidList"/>
    <dgm:cxn modelId="{C0981093-BA76-4903-83BB-C7464E2F20F4}" srcId="{51EFC8C2-F506-4A66-A81C-E0C04826BA3A}" destId="{28C1194F-B487-47BD-BE1D-052251D015BC}" srcOrd="2" destOrd="0" parTransId="{B4ADCD27-1188-4FD1-AEDF-EB182E860AE6}" sibTransId="{6D733559-2D06-44AE-B2B4-4ADFFF6BE5CA}"/>
    <dgm:cxn modelId="{6C0C8FAC-B4BF-41EB-978E-99B47E7937BD}" type="presOf" srcId="{51EFC8C2-F506-4A66-A81C-E0C04826BA3A}" destId="{9946CA12-32BE-40B9-9EED-62E180D8F4BC}" srcOrd="0" destOrd="0" presId="urn:microsoft.com/office/officeart/2018/2/layout/IconVerticalSolidList"/>
    <dgm:cxn modelId="{88DCCCC2-A144-45C5-80C0-9082BAD38F4D}" srcId="{51EFC8C2-F506-4A66-A81C-E0C04826BA3A}" destId="{8A5D4C22-624B-493F-998B-22C00C7CCAB6}" srcOrd="0" destOrd="0" parTransId="{6D5280D0-641F-4807-823C-C49F59F336EE}" sibTransId="{3F4CC2CE-8F4F-40A2-9762-8422DFA86339}"/>
    <dgm:cxn modelId="{87A240DA-D165-4D1C-BC25-8F1D81E8E982}" type="presOf" srcId="{4A3BAD71-677A-4A99-8414-2DBA6EEC949F}" destId="{F1A8356B-C78E-42E2-8AD1-886AB96B262B}" srcOrd="0" destOrd="0" presId="urn:microsoft.com/office/officeart/2018/2/layout/IconVerticalSolidList"/>
    <dgm:cxn modelId="{0F7372A9-BD98-4BC8-8580-95AFD6999453}" type="presParOf" srcId="{9946CA12-32BE-40B9-9EED-62E180D8F4BC}" destId="{51DC06F8-7040-4140-B37B-C3551F3619B9}" srcOrd="0" destOrd="0" presId="urn:microsoft.com/office/officeart/2018/2/layout/IconVerticalSolidList"/>
    <dgm:cxn modelId="{D38E94EA-CE64-4755-8B7B-4ED79986EF73}" type="presParOf" srcId="{51DC06F8-7040-4140-B37B-C3551F3619B9}" destId="{96A3AA14-E16E-4C0B-9F2B-7D387BEC458E}" srcOrd="0" destOrd="0" presId="urn:microsoft.com/office/officeart/2018/2/layout/IconVerticalSolidList"/>
    <dgm:cxn modelId="{6A8FB85B-7E44-413F-914C-3E7A81CEA1D7}" type="presParOf" srcId="{51DC06F8-7040-4140-B37B-C3551F3619B9}" destId="{3CADB68F-AC0D-4D5E-9EFF-9370701B958B}" srcOrd="1" destOrd="0" presId="urn:microsoft.com/office/officeart/2018/2/layout/IconVerticalSolidList"/>
    <dgm:cxn modelId="{FE61BF83-7118-477C-8B8E-D6BEBF113FDD}" type="presParOf" srcId="{51DC06F8-7040-4140-B37B-C3551F3619B9}" destId="{0E9B3120-ED93-4638-86B1-7635918963DC}" srcOrd="2" destOrd="0" presId="urn:microsoft.com/office/officeart/2018/2/layout/IconVerticalSolidList"/>
    <dgm:cxn modelId="{49160502-AFFF-4B4B-BDDB-1711F8983F34}" type="presParOf" srcId="{51DC06F8-7040-4140-B37B-C3551F3619B9}" destId="{7AD6D72C-DF78-4E66-A9E4-C92A7A727987}" srcOrd="3" destOrd="0" presId="urn:microsoft.com/office/officeart/2018/2/layout/IconVerticalSolidList"/>
    <dgm:cxn modelId="{9F27EE5B-1804-4047-8274-1959AF3B9BDC}" type="presParOf" srcId="{9946CA12-32BE-40B9-9EED-62E180D8F4BC}" destId="{9690A3FC-92F3-404F-BCD0-6DE751BEF479}" srcOrd="1" destOrd="0" presId="urn:microsoft.com/office/officeart/2018/2/layout/IconVerticalSolidList"/>
    <dgm:cxn modelId="{3CD653D7-B995-422D-A3DD-0D8CD2A278D6}" type="presParOf" srcId="{9946CA12-32BE-40B9-9EED-62E180D8F4BC}" destId="{CB090C15-20E3-46EA-9911-3990CAAD58AF}" srcOrd="2" destOrd="0" presId="urn:microsoft.com/office/officeart/2018/2/layout/IconVerticalSolidList"/>
    <dgm:cxn modelId="{D15979E0-03EE-4769-AF71-E2E59420DBD8}" type="presParOf" srcId="{CB090C15-20E3-46EA-9911-3990CAAD58AF}" destId="{4731FB79-BDBE-4CED-97D3-13A43E0E9D92}" srcOrd="0" destOrd="0" presId="urn:microsoft.com/office/officeart/2018/2/layout/IconVerticalSolidList"/>
    <dgm:cxn modelId="{1190B2B2-83ED-4DC4-8748-1CFE4D8B3448}" type="presParOf" srcId="{CB090C15-20E3-46EA-9911-3990CAAD58AF}" destId="{203458A9-7FF0-446F-A318-8E3DD2C7D067}" srcOrd="1" destOrd="0" presId="urn:microsoft.com/office/officeart/2018/2/layout/IconVerticalSolidList"/>
    <dgm:cxn modelId="{957ADCFF-39D4-419D-993F-F218D1AC8F7F}" type="presParOf" srcId="{CB090C15-20E3-46EA-9911-3990CAAD58AF}" destId="{52FDF7EC-27C3-4824-A539-3DDC9B237AEB}" srcOrd="2" destOrd="0" presId="urn:microsoft.com/office/officeart/2018/2/layout/IconVerticalSolidList"/>
    <dgm:cxn modelId="{C5D52A9C-8658-420B-9028-542C5BD441D2}" type="presParOf" srcId="{CB090C15-20E3-46EA-9911-3990CAAD58AF}" destId="{F1A8356B-C78E-42E2-8AD1-886AB96B262B}" srcOrd="3" destOrd="0" presId="urn:microsoft.com/office/officeart/2018/2/layout/IconVerticalSolidList"/>
    <dgm:cxn modelId="{A866A6F9-8653-4220-AF7A-8298D420C3C8}" type="presParOf" srcId="{9946CA12-32BE-40B9-9EED-62E180D8F4BC}" destId="{CBBE1E09-7687-4C58-8C11-CFA9FB2150CD}" srcOrd="3" destOrd="0" presId="urn:microsoft.com/office/officeart/2018/2/layout/IconVerticalSolidList"/>
    <dgm:cxn modelId="{FA4B32DF-4FF1-4235-AC76-FB1B47A93789}" type="presParOf" srcId="{9946CA12-32BE-40B9-9EED-62E180D8F4BC}" destId="{63F2C044-008B-4527-A32C-7323F9D1208C}" srcOrd="4" destOrd="0" presId="urn:microsoft.com/office/officeart/2018/2/layout/IconVerticalSolidList"/>
    <dgm:cxn modelId="{2B76E8E4-87AE-4323-B777-AD0669E493C1}" type="presParOf" srcId="{63F2C044-008B-4527-A32C-7323F9D1208C}" destId="{BB6013A5-323E-4E6A-85A6-1DC60F089752}" srcOrd="0" destOrd="0" presId="urn:microsoft.com/office/officeart/2018/2/layout/IconVerticalSolidList"/>
    <dgm:cxn modelId="{EE717FE6-7553-4B96-84E2-1DEDB779CE6E}" type="presParOf" srcId="{63F2C044-008B-4527-A32C-7323F9D1208C}" destId="{1890569C-EEED-4F46-95E3-35E98CC100F3}" srcOrd="1" destOrd="0" presId="urn:microsoft.com/office/officeart/2018/2/layout/IconVerticalSolidList"/>
    <dgm:cxn modelId="{D3AB5DC7-0122-410A-95ED-CA5B804230A8}" type="presParOf" srcId="{63F2C044-008B-4527-A32C-7323F9D1208C}" destId="{9B81BED7-9B71-4D96-99F8-3BDBA418C98A}" srcOrd="2" destOrd="0" presId="urn:microsoft.com/office/officeart/2018/2/layout/IconVerticalSolidList"/>
    <dgm:cxn modelId="{DF62A5F1-8B66-4DC3-B6F4-F396FA1FB5F9}" type="presParOf" srcId="{63F2C044-008B-4527-A32C-7323F9D1208C}" destId="{88F38519-72C0-4F82-9D33-DCC464C551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3AA14-E16E-4C0B-9F2B-7D387BEC458E}">
      <dsp:nvSpPr>
        <dsp:cNvPr id="0" name=""/>
        <dsp:cNvSpPr/>
      </dsp:nvSpPr>
      <dsp:spPr>
        <a:xfrm>
          <a:off x="0" y="725"/>
          <a:ext cx="7240146" cy="16977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DB68F-AC0D-4D5E-9EFF-9370701B958B}">
      <dsp:nvSpPr>
        <dsp:cNvPr id="0" name=""/>
        <dsp:cNvSpPr/>
      </dsp:nvSpPr>
      <dsp:spPr>
        <a:xfrm>
          <a:off x="513571" y="382720"/>
          <a:ext cx="933766" cy="9337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6D72C-DF78-4E66-A9E4-C92A7A727987}">
      <dsp:nvSpPr>
        <dsp:cNvPr id="0" name=""/>
        <dsp:cNvSpPr/>
      </dsp:nvSpPr>
      <dsp:spPr>
        <a:xfrm>
          <a:off x="1960909" y="725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Data Splitting: 80-20 split for training and testing.</a:t>
          </a:r>
          <a:endParaRPr lang="en-US" sz="2500" kern="1200"/>
        </a:p>
      </dsp:txBody>
      <dsp:txXfrm>
        <a:off x="1960909" y="725"/>
        <a:ext cx="5279236" cy="1697756"/>
      </dsp:txXfrm>
    </dsp:sp>
    <dsp:sp modelId="{4731FB79-BDBE-4CED-97D3-13A43E0E9D92}">
      <dsp:nvSpPr>
        <dsp:cNvPr id="0" name=""/>
        <dsp:cNvSpPr/>
      </dsp:nvSpPr>
      <dsp:spPr>
        <a:xfrm>
          <a:off x="0" y="2122921"/>
          <a:ext cx="7240146" cy="16977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458A9-7FF0-446F-A318-8E3DD2C7D067}">
      <dsp:nvSpPr>
        <dsp:cNvPr id="0" name=""/>
        <dsp:cNvSpPr/>
      </dsp:nvSpPr>
      <dsp:spPr>
        <a:xfrm>
          <a:off x="513571" y="2504916"/>
          <a:ext cx="933766" cy="9337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8356B-C78E-42E2-8AD1-886AB96B262B}">
      <dsp:nvSpPr>
        <dsp:cNvPr id="0" name=""/>
        <dsp:cNvSpPr/>
      </dsp:nvSpPr>
      <dsp:spPr>
        <a:xfrm>
          <a:off x="1960909" y="2122921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Model Training: at 5 </a:t>
          </a:r>
          <a:r>
            <a:rPr lang="en-GB" sz="2500" b="0" i="0" kern="1200" dirty="0" err="1"/>
            <a:t>Epox</a:t>
          </a:r>
          <a:r>
            <a:rPr lang="en-GB" sz="2500" b="0" i="0" kern="1200" dirty="0"/>
            <a:t> first and after that we Trained for 20 epochs to learn patterns.</a:t>
          </a:r>
          <a:endParaRPr lang="en-US" sz="2500" kern="1200" dirty="0"/>
        </a:p>
      </dsp:txBody>
      <dsp:txXfrm>
        <a:off x="1960909" y="2122921"/>
        <a:ext cx="5279236" cy="1697756"/>
      </dsp:txXfrm>
    </dsp:sp>
    <dsp:sp modelId="{BB6013A5-323E-4E6A-85A6-1DC60F089752}">
      <dsp:nvSpPr>
        <dsp:cNvPr id="0" name=""/>
        <dsp:cNvSpPr/>
      </dsp:nvSpPr>
      <dsp:spPr>
        <a:xfrm>
          <a:off x="0" y="4245117"/>
          <a:ext cx="7240146" cy="169775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0569C-EEED-4F46-95E3-35E98CC100F3}">
      <dsp:nvSpPr>
        <dsp:cNvPr id="0" name=""/>
        <dsp:cNvSpPr/>
      </dsp:nvSpPr>
      <dsp:spPr>
        <a:xfrm>
          <a:off x="513571" y="4627112"/>
          <a:ext cx="933766" cy="9337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38519-72C0-4F82-9D33-DCC464C551D9}">
      <dsp:nvSpPr>
        <dsp:cNvPr id="0" name=""/>
        <dsp:cNvSpPr/>
      </dsp:nvSpPr>
      <dsp:spPr>
        <a:xfrm>
          <a:off x="1960909" y="4245117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Model Evaluation: Analyzed ROC curves, precision-recall curves, and F1 scores.</a:t>
          </a:r>
          <a:endParaRPr lang="en-US" sz="2500" kern="1200"/>
        </a:p>
      </dsp:txBody>
      <dsp:txXfrm>
        <a:off x="1960909" y="4245117"/>
        <a:ext cx="5279236" cy="169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9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7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2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8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9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3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5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January 24,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3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January 24,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9474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5D1AA-9359-4A68-DD47-401A8319A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700" y="1808175"/>
            <a:ext cx="6292690" cy="2992576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Machine learning</a:t>
            </a:r>
            <a:br>
              <a:rPr lang="en-DE" dirty="0">
                <a:solidFill>
                  <a:schemeClr val="bg1"/>
                </a:solidFill>
              </a:rPr>
            </a:br>
            <a:r>
              <a:rPr lang="en-DE" dirty="0">
                <a:solidFill>
                  <a:schemeClr val="bg1"/>
                </a:solidFill>
              </a:rPr>
              <a:t>final-project</a:t>
            </a:r>
            <a:br>
              <a:rPr lang="en-DE" dirty="0">
                <a:solidFill>
                  <a:schemeClr val="bg1"/>
                </a:solidFill>
              </a:rPr>
            </a:b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29" name="Picture 28" descr="An abstract genetic concept">
            <a:extLst>
              <a:ext uri="{FF2B5EF4-FFF2-40B4-BE49-F238E27FC236}">
                <a16:creationId xmlns:a16="http://schemas.microsoft.com/office/drawing/2014/main" id="{12115D7D-3817-54D9-2C0F-CF9DFABDF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5" r="17613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D4E0EF-18C3-A3EB-9065-98641267D3C8}"/>
              </a:ext>
            </a:extLst>
          </p:cNvPr>
          <p:cNvSpPr/>
          <p:nvPr/>
        </p:nvSpPr>
        <p:spPr>
          <a:xfrm>
            <a:off x="980577" y="3833870"/>
            <a:ext cx="6070218" cy="815248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Detecting Chronic Kidney Disease Using ML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048D8419-CB5A-8439-23DF-701E4F2612CA}"/>
              </a:ext>
            </a:extLst>
          </p:cNvPr>
          <p:cNvSpPr/>
          <p:nvPr/>
        </p:nvSpPr>
        <p:spPr>
          <a:xfrm>
            <a:off x="3910988" y="5342920"/>
            <a:ext cx="3955055" cy="111929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PANKAJ BALOTRA (87034917)</a:t>
            </a:r>
          </a:p>
          <a:p>
            <a:pPr algn="ctr"/>
            <a:r>
              <a:rPr lang="en-DE" dirty="0"/>
              <a:t>VRISHABH UPPAL(62369068)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B43D4F-38B0-8FD7-8DCA-ECC6F0B9DD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50" y="5779009"/>
            <a:ext cx="1747839" cy="748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37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C4727-C8A3-4FAB-32FB-3577183A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GB" sz="3000">
                <a:solidFill>
                  <a:schemeClr val="bg1"/>
                </a:solidFill>
              </a:rPr>
              <a:t>T</a:t>
            </a:r>
            <a:r>
              <a:rPr lang="en-DE" sz="3000">
                <a:solidFill>
                  <a:schemeClr val="bg1"/>
                </a:solidFill>
              </a:rPr>
              <a:t>raining and evaluation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0913A14-007D-CA5D-9DEA-77E5B5766B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493133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9826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0B4FF8-4011-C82F-AB52-D27C5B054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1658" r="11145" b="23400"/>
          <a:stretch/>
        </p:blipFill>
        <p:spPr>
          <a:xfrm>
            <a:off x="737650" y="657224"/>
            <a:ext cx="10337522" cy="3400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6F2A6-3411-0F65-A325-5AD89F4E209B}"/>
              </a:ext>
            </a:extLst>
          </p:cNvPr>
          <p:cNvSpPr txBox="1"/>
          <p:nvPr/>
        </p:nvSpPr>
        <p:spPr>
          <a:xfrm>
            <a:off x="3114675" y="4557713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t 5 epoch</a:t>
            </a:r>
          </a:p>
        </p:txBody>
      </p:sp>
    </p:spTree>
    <p:extLst>
      <p:ext uri="{BB962C8B-B14F-4D97-AF65-F5344CB8AC3E}">
        <p14:creationId xmlns:p14="http://schemas.microsoft.com/office/powerpoint/2010/main" val="60896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6A91E7-C12B-F226-B3FA-58A224C7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45" y="117987"/>
            <a:ext cx="10884310" cy="64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9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E46DA-011F-7770-5364-210358AC9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F1040-A1B8-2A20-575C-407BAFF640A6}"/>
              </a:ext>
            </a:extLst>
          </p:cNvPr>
          <p:cNvSpPr txBox="1"/>
          <p:nvPr/>
        </p:nvSpPr>
        <p:spPr>
          <a:xfrm>
            <a:off x="3922643" y="5380243"/>
            <a:ext cx="5950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The trained model demonstrated robust performance in predicting individuals at risk of chronic kidney diseases. The ROC and precision-recall curves showcased high AUC and average precision scores, emphasizing the model's effectiveness.</a:t>
            </a:r>
            <a:endParaRPr lang="en-DE" dirty="0"/>
          </a:p>
        </p:txBody>
      </p: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1A5A139-4399-960C-D2F9-3E20B91F7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93" t="42288" r="15833" b="9383"/>
          <a:stretch/>
        </p:blipFill>
        <p:spPr>
          <a:xfrm>
            <a:off x="156832" y="491067"/>
            <a:ext cx="5741942" cy="4545966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EF2937-45A1-1FAF-75B7-D5B5BAB0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6729"/>
            <a:ext cx="6102726" cy="45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00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BB12D-4F60-A96A-30A9-9A79295A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/>
              <a:t>Result slide2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D33F729A-499A-7591-6296-21BB2558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en-US" sz="1600" dirty="0"/>
              <a:t>This show that our F1 score is decreasing.</a:t>
            </a:r>
          </a:p>
          <a:p>
            <a:r>
              <a:rPr lang="en-GB" sz="1400" dirty="0">
                <a:effectLst/>
                <a:latin typeface="Helvetica" pitchFamily="2" charset="0"/>
              </a:rPr>
              <a:t>Precision: 0.9622641509433962</a:t>
            </a:r>
          </a:p>
          <a:p>
            <a:r>
              <a:rPr lang="en-GB" sz="1400" dirty="0">
                <a:effectLst/>
                <a:latin typeface="Helvetica" pitchFamily="2" charset="0"/>
              </a:rPr>
              <a:t>Recall: 0.9807692307692307</a:t>
            </a:r>
          </a:p>
          <a:p>
            <a:r>
              <a:rPr lang="en-GB" sz="1400" dirty="0">
                <a:effectLst/>
                <a:latin typeface="Helvetica" pitchFamily="2" charset="0"/>
              </a:rPr>
              <a:t>Threshold: 0.46036607</a:t>
            </a:r>
          </a:p>
          <a:p>
            <a:r>
              <a:rPr lang="en-GB" sz="1400" dirty="0">
                <a:effectLst/>
                <a:latin typeface="Helvetica" pitchFamily="2" charset="0"/>
              </a:rPr>
              <a:t>F1 Score: 0.9714285714285713</a:t>
            </a:r>
          </a:p>
          <a:p>
            <a:pPr marL="0" indent="0">
              <a:buNone/>
            </a:pPr>
            <a:r>
              <a:rPr lang="en-US" sz="1600" b="1" dirty="0"/>
              <a:t>Conclusion:</a:t>
            </a:r>
          </a:p>
          <a:p>
            <a:pPr marL="0" indent="0">
              <a:buNone/>
            </a:pPr>
            <a:r>
              <a:rPr lang="en-US" sz="1600" dirty="0"/>
              <a:t>We can make our model more refine by adding more data to it.</a:t>
            </a:r>
          </a:p>
          <a:p>
            <a:endParaRPr lang="en-US" sz="1600" dirty="0"/>
          </a:p>
        </p:txBody>
      </p:sp>
      <p:pic>
        <p:nvPicPr>
          <p:cNvPr id="13" name="Content Placeholder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5E443CC5-E376-9FBC-4AE2-0508B20FB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3" t="52756" r="46771" b="6330"/>
          <a:stretch/>
        </p:blipFill>
        <p:spPr>
          <a:xfrm>
            <a:off x="6644639" y="1524261"/>
            <a:ext cx="5090161" cy="377640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3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2B6130-219A-4803-9A18-3CBE57091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E3F84-6ED3-44F0-BDD3-26960DB35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2483446"/>
            <a:ext cx="12192005" cy="4374125"/>
          </a:xfrm>
          <a:prstGeom prst="rect">
            <a:avLst/>
          </a:prstGeom>
          <a:gradFill>
            <a:gsLst>
              <a:gs pos="800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alpha val="7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99F98-2D09-4A4B-8DC4-E47F81A2D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908718" y="-1425277"/>
            <a:ext cx="4374554" cy="12192000"/>
          </a:xfrm>
          <a:prstGeom prst="rect">
            <a:avLst/>
          </a:prstGeom>
          <a:gradFill>
            <a:gsLst>
              <a:gs pos="0">
                <a:schemeClr val="accent4">
                  <a:alpha val="24000"/>
                </a:schemeClr>
              </a:gs>
              <a:gs pos="99000">
                <a:schemeClr val="accent2">
                  <a:alpha val="63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F6E23-8A0C-4FDE-A11A-F493EABF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483445"/>
            <a:ext cx="4051344" cy="4374126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84000">
                <a:schemeClr val="accent6">
                  <a:alpha val="3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3FF3CD-31DA-4ADC-9D54-6E5D8F56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1200952" y="1426715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9B784-5988-D557-29BC-13D68319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" y="795528"/>
            <a:ext cx="11525794" cy="1234440"/>
          </a:xfrm>
        </p:spPr>
        <p:txBody>
          <a:bodyPr/>
          <a:lstStyle/>
          <a:p>
            <a:r>
              <a:rPr lang="en-DE" dirty="0"/>
              <a:t>CONTENT: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BA1BE-EDE9-8054-E328-185AC33BA657}"/>
              </a:ext>
            </a:extLst>
          </p:cNvPr>
          <p:cNvSpPr txBox="1"/>
          <p:nvPr/>
        </p:nvSpPr>
        <p:spPr>
          <a:xfrm>
            <a:off x="0" y="2483016"/>
            <a:ext cx="37664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Söhne"/>
              </a:rPr>
              <a:t>1. Introduction                                                                                      </a:t>
            </a:r>
          </a:p>
          <a:p>
            <a:pPr algn="l"/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1.1 Objective</a:t>
            </a:r>
            <a:b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1.2 Importance</a:t>
            </a:r>
          </a:p>
          <a:p>
            <a:pPr algn="l"/>
            <a:r>
              <a:rPr lang="en-GB" b="1" i="0" u="none" strike="noStrike" dirty="0">
                <a:effectLst/>
                <a:latin typeface="Söhne"/>
              </a:rPr>
              <a:t>2. Dataset Overview</a:t>
            </a:r>
          </a:p>
          <a:p>
            <a:pPr algn="l"/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2.1 Features</a:t>
            </a:r>
            <a:b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2.2 Target Variable</a:t>
            </a:r>
          </a:p>
          <a:p>
            <a:pPr algn="l"/>
            <a:r>
              <a:rPr lang="en-GB" b="1" i="0" u="none" strike="noStrike" dirty="0">
                <a:effectLst/>
                <a:latin typeface="Söhne"/>
              </a:rPr>
              <a:t>3. Data Pre-processing</a:t>
            </a:r>
          </a:p>
          <a:p>
            <a:pPr algn="l"/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3.1 Cleaning</a:t>
            </a:r>
            <a:b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3.2 Imputation</a:t>
            </a:r>
            <a:b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3.3 Exploratory Data Analysis (EDA)</a:t>
            </a:r>
          </a:p>
          <a:p>
            <a:pPr algn="l"/>
            <a:r>
              <a:rPr lang="en-GB" b="1" i="0" u="none" strike="noStrike" dirty="0">
                <a:effectLst/>
                <a:latin typeface="Söhne"/>
              </a:rPr>
              <a:t>4. Model Development</a:t>
            </a:r>
          </a:p>
          <a:p>
            <a:pPr algn="l"/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4.1 Neural Network</a:t>
            </a:r>
          </a:p>
          <a:p>
            <a:br>
              <a:rPr lang="en-GB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EEC0E-F04F-B9E6-3747-D757DFED3FAF}"/>
              </a:ext>
            </a:extLst>
          </p:cNvPr>
          <p:cNvSpPr txBox="1"/>
          <p:nvPr/>
        </p:nvSpPr>
        <p:spPr>
          <a:xfrm>
            <a:off x="4136571" y="2483016"/>
            <a:ext cx="42018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u="none" strike="noStrike" dirty="0">
                <a:effectLst/>
                <a:latin typeface="Söhne"/>
              </a:rPr>
              <a:t>5. Training and Evaluation</a:t>
            </a:r>
          </a:p>
          <a:p>
            <a:pPr algn="l"/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5.1 Data Splitting</a:t>
            </a:r>
            <a:b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5.2 Model Training</a:t>
            </a:r>
            <a:b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5.3 Model Evaluation</a:t>
            </a:r>
          </a:p>
          <a:p>
            <a:pPr algn="l"/>
            <a:r>
              <a:rPr lang="en-GB" b="1" i="0" u="none" strike="noStrike" dirty="0">
                <a:effectLst/>
                <a:latin typeface="Söhne"/>
              </a:rPr>
              <a:t>6. Results </a:t>
            </a:r>
          </a:p>
          <a:p>
            <a:pPr algn="l"/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6.1 Model Performance</a:t>
            </a:r>
          </a:p>
          <a:p>
            <a:pPr algn="l"/>
            <a:r>
              <a:rPr lang="en-GB" b="1" i="0" u="none" strike="noStrike" dirty="0">
                <a:effectLst/>
                <a:latin typeface="Söhne"/>
              </a:rPr>
              <a:t>7. Conclusion</a:t>
            </a:r>
          </a:p>
          <a:p>
            <a:pPr algn="l"/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7.1 Key Takeaways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482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9A2E-2B2C-1499-5C2B-7B06A32D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DA90C-F2EE-BC50-736C-C214E315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Objective: Predict Chronic Kidney Diseases (CKD) using machine learning.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Importance: Early detection for effective management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5918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41F52-5570-7190-46F8-AFD2D676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DE" sz="2800"/>
              <a:t>Dataset overview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873D61-3D91-5F7A-04A7-1CEAB9F2D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3" t="11236" r="31792" b="10934"/>
          <a:stretch/>
        </p:blipFill>
        <p:spPr>
          <a:xfrm>
            <a:off x="0" y="304799"/>
            <a:ext cx="7564562" cy="640788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108E3D-8D86-C84F-643C-33F77A6E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Features: </a:t>
            </a:r>
            <a:r>
              <a:rPr lang="en-GB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Age, blood pressure, specific gravity, albumin, sugar,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Target Variable</a:t>
            </a:r>
            <a:r>
              <a:rPr lang="en-GB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: 'class' indicates CKD or not</a:t>
            </a:r>
          </a:p>
          <a:p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59A4-660B-2D15-49D7-A927460F2402}"/>
              </a:ext>
            </a:extLst>
          </p:cNvPr>
          <p:cNvCxnSpPr/>
          <p:nvPr/>
        </p:nvCxnSpPr>
        <p:spPr>
          <a:xfrm flipV="1">
            <a:off x="1643743" y="5377737"/>
            <a:ext cx="1665514" cy="80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B2BC30-C9AC-5991-6F53-8A25E37D6A69}"/>
              </a:ext>
            </a:extLst>
          </p:cNvPr>
          <p:cNvSpPr txBox="1"/>
          <p:nvPr/>
        </p:nvSpPr>
        <p:spPr>
          <a:xfrm>
            <a:off x="3309257" y="5148943"/>
            <a:ext cx="164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</a:t>
            </a:r>
            <a:r>
              <a:rPr lang="en-DE" dirty="0"/>
              <a:t>s the target variable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EFF73-531B-DEDE-B364-7E9238810AA2}"/>
              </a:ext>
            </a:extLst>
          </p:cNvPr>
          <p:cNvSpPr/>
          <p:nvPr/>
        </p:nvSpPr>
        <p:spPr>
          <a:xfrm>
            <a:off x="4585447" y="2184844"/>
            <a:ext cx="2138082" cy="13786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DE" dirty="0"/>
              <a:t>ata contain 400 row and 26 columns</a:t>
            </a:r>
          </a:p>
        </p:txBody>
      </p:sp>
    </p:spTree>
    <p:extLst>
      <p:ext uri="{BB962C8B-B14F-4D97-AF65-F5344CB8AC3E}">
        <p14:creationId xmlns:p14="http://schemas.microsoft.com/office/powerpoint/2010/main" val="415200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3" y="3587284"/>
            <a:ext cx="250197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5254" y="969296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6E50-9591-FA7B-BF5A-A12F5342C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18" y="586855"/>
            <a:ext cx="325857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2700">
                <a:solidFill>
                  <a:schemeClr val="bg1"/>
                </a:solidFill>
              </a:rPr>
              <a:t>D</a:t>
            </a:r>
            <a:r>
              <a:rPr lang="en-DE" sz="2700">
                <a:solidFill>
                  <a:schemeClr val="bg1"/>
                </a:solidFill>
              </a:rPr>
              <a:t>ata pre-processing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539855-EAC9-F474-6C1A-F95A3F116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833535"/>
            <a:ext cx="3025303" cy="536199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effectLst/>
                <a:latin typeface="Söhne"/>
              </a:rPr>
              <a:t>Cleaning: </a:t>
            </a:r>
            <a:r>
              <a:rPr lang="en-GB" sz="1600" b="0" i="0" u="none" strike="noStrike" dirty="0">
                <a:effectLst/>
                <a:latin typeface="Söhne"/>
              </a:rPr>
              <a:t>Handled missing values, fixed inconsistent entries.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effectLst/>
                <a:latin typeface="Söhne"/>
              </a:rPr>
              <a:t>Imputation: </a:t>
            </a:r>
            <a:r>
              <a:rPr lang="en-GB" sz="1600" b="0" i="0" u="none" strike="noStrike" dirty="0">
                <a:effectLst/>
                <a:latin typeface="Söhne"/>
              </a:rPr>
              <a:t>Used mean, median, and mode for numerical and categorical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effectLst/>
                <a:latin typeface="Söhne"/>
              </a:rPr>
              <a:t>EDA: </a:t>
            </a:r>
            <a:r>
              <a:rPr lang="en-GB" sz="1600" b="0" i="0" u="none" strike="noStrike" dirty="0">
                <a:effectLst/>
                <a:latin typeface="Söhne"/>
              </a:rPr>
              <a:t>Explored unique values, checked class distribution.</a:t>
            </a:r>
          </a:p>
          <a:p>
            <a:endParaRPr lang="en-US" sz="1600" dirty="0"/>
          </a:p>
        </p:txBody>
      </p:sp>
      <p:pic>
        <p:nvPicPr>
          <p:cNvPr id="35" name="Picture 34" descr="Graph on document with pen">
            <a:extLst>
              <a:ext uri="{FF2B5EF4-FFF2-40B4-BE49-F238E27FC236}">
                <a16:creationId xmlns:a16="http://schemas.microsoft.com/office/drawing/2014/main" id="{C9D56B29-F263-B187-63B2-1D3165A37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93" r="23271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0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132FCB-B5B4-417C-9E11-9813E110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7614F1-58A8-4F51-BE9E-460C2D12B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88577" y="1839884"/>
            <a:ext cx="8203421" cy="5017687"/>
          </a:xfrm>
          <a:prstGeom prst="rect">
            <a:avLst/>
          </a:prstGeom>
          <a:gradFill>
            <a:gsLst>
              <a:gs pos="0">
                <a:schemeClr val="accent5">
                  <a:alpha val="92000"/>
                </a:schemeClr>
              </a:gs>
              <a:gs pos="100000">
                <a:schemeClr val="accent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49972-ABE9-4305-8999-ABC76BCA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0">
                <a:schemeClr val="accent5">
                  <a:alpha val="3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FE6DAC-561C-2690-84B2-6B206C602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1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6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Hologram from iPad">
            <a:extLst>
              <a:ext uri="{FF2B5EF4-FFF2-40B4-BE49-F238E27FC236}">
                <a16:creationId xmlns:a16="http://schemas.microsoft.com/office/drawing/2014/main" id="{9C0D166B-3B55-AF45-0544-E0350093D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7" b="8108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DE297-665D-FFAD-1BCE-25E48EFC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00647"/>
            <a:ext cx="5322073" cy="3482386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4000" spc="750">
                <a:solidFill>
                  <a:schemeClr val="bg1"/>
                </a:solidFill>
              </a:rPr>
              <a:t>Balancing the data before modling</a:t>
            </a:r>
            <a:br>
              <a:rPr lang="en-US" sz="4000" spc="750">
                <a:solidFill>
                  <a:schemeClr val="bg1"/>
                </a:solidFill>
              </a:rPr>
            </a:br>
            <a:endParaRPr lang="en-US" sz="4000" spc="75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EF313-1DC2-4F9D-C0E2-A378CB6BF859}"/>
              </a:ext>
            </a:extLst>
          </p:cNvPr>
          <p:cNvSpPr txBox="1"/>
          <p:nvPr/>
        </p:nvSpPr>
        <p:spPr>
          <a:xfrm>
            <a:off x="897467" y="2065867"/>
            <a:ext cx="4487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U</a:t>
            </a:r>
            <a:r>
              <a:rPr lang="en-DE" sz="2400" dirty="0">
                <a:solidFill>
                  <a:schemeClr val="bg1"/>
                </a:solidFill>
              </a:rPr>
              <a:t>sed random over sampler to balance the data</a:t>
            </a:r>
          </a:p>
          <a:p>
            <a:r>
              <a:rPr lang="en-GB" sz="2400" dirty="0">
                <a:solidFill>
                  <a:schemeClr val="bg1"/>
                </a:solidFill>
              </a:rPr>
              <a:t>U</a:t>
            </a:r>
            <a:r>
              <a:rPr lang="en-DE" sz="2400" dirty="0">
                <a:solidFill>
                  <a:schemeClr val="bg1"/>
                </a:solidFill>
              </a:rPr>
              <a:t>se min maxscaler to scale dta(-1,1)</a:t>
            </a:r>
          </a:p>
        </p:txBody>
      </p:sp>
    </p:spTree>
    <p:extLst>
      <p:ext uri="{BB962C8B-B14F-4D97-AF65-F5344CB8AC3E}">
        <p14:creationId xmlns:p14="http://schemas.microsoft.com/office/powerpoint/2010/main" val="23486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453C-5384-7A04-4A46-4CEA53C7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7"/>
            <a:ext cx="10241280" cy="3413401"/>
          </a:xfrm>
        </p:spPr>
        <p:txBody>
          <a:bodyPr/>
          <a:lstStyle/>
          <a:p>
            <a:r>
              <a:rPr lang="en-DE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63138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63BE7D-18A4-E67B-32A1-BF7259A4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GB" sz="2800"/>
              <a:t>M</a:t>
            </a:r>
            <a:r>
              <a:rPr lang="en-DE" sz="2800"/>
              <a:t>odel devepment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8DD92AC-4E68-655C-CCF9-FE122B237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3" r="9342" b="-1"/>
          <a:stretch/>
        </p:blipFill>
        <p:spPr>
          <a:xfrm>
            <a:off x="106013" y="224844"/>
            <a:ext cx="8115280" cy="640831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5E128-56D4-05EF-2EC5-FD8A0E53F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effectLst/>
                <a:latin typeface="Söhne"/>
              </a:rPr>
              <a:t>Neural Network</a:t>
            </a:r>
            <a:r>
              <a:rPr lang="en-GB" sz="1400" b="0" i="0" u="none" strike="noStrike" dirty="0">
                <a:effectLst/>
                <a:latin typeface="Söhne"/>
              </a:rPr>
              <a:t>: </a:t>
            </a:r>
            <a:r>
              <a:rPr lang="en-GB" sz="1400" b="0" i="0" u="none" strike="noStrike" dirty="0" err="1">
                <a:effectLst/>
                <a:latin typeface="Söhne"/>
              </a:rPr>
              <a:t>Keras</a:t>
            </a:r>
            <a:r>
              <a:rPr lang="en-GB" sz="1400" b="0" i="0" u="none" strike="noStrike" dirty="0">
                <a:effectLst/>
                <a:latin typeface="Söhne"/>
              </a:rPr>
              <a:t> model with two hidden layers for binary classification and one final 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Söhne"/>
              </a:rPr>
              <a:t>Adam optimizer and binary </a:t>
            </a:r>
            <a:r>
              <a:rPr lang="en-GB" sz="1400" b="0" i="0" u="none" strike="noStrike" dirty="0" err="1">
                <a:effectLst/>
                <a:latin typeface="Söhne"/>
              </a:rPr>
              <a:t>crossentropy</a:t>
            </a:r>
            <a:r>
              <a:rPr lang="en-GB" sz="1400" b="0" i="0" u="none" strike="noStrike" dirty="0">
                <a:effectLst/>
                <a:latin typeface="Söhne"/>
              </a:rPr>
              <a:t> loss.</a:t>
            </a:r>
          </a:p>
          <a:p>
            <a:r>
              <a:rPr lang="en-GB" sz="1200" dirty="0">
                <a:effectLst/>
                <a:latin typeface="Helvetica" pitchFamily="2" charset="0"/>
              </a:rPr>
              <a:t>Param = input * </a:t>
            </a:r>
            <a:r>
              <a:rPr lang="en-GB" sz="1200" dirty="0" err="1">
                <a:effectLst/>
                <a:latin typeface="Helvetica" pitchFamily="2" charset="0"/>
              </a:rPr>
              <a:t>Wegith</a:t>
            </a:r>
            <a:r>
              <a:rPr lang="en-GB" sz="1200" dirty="0">
                <a:effectLst/>
                <a:latin typeface="Helvetica" pitchFamily="2" charset="0"/>
              </a:rPr>
              <a:t> + </a:t>
            </a:r>
            <a:r>
              <a:rPr lang="en-GB" sz="1200" dirty="0" err="1">
                <a:effectLst/>
                <a:latin typeface="Helvetica" pitchFamily="2" charset="0"/>
              </a:rPr>
              <a:t>bais</a:t>
            </a:r>
            <a:endParaRPr lang="en-GB" sz="1200" dirty="0">
              <a:effectLst/>
              <a:latin typeface="Helvetica" pitchFamily="2" charset="0"/>
            </a:endParaRPr>
          </a:p>
          <a:p>
            <a:endParaRPr lang="en-DE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9736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3570</TotalTime>
  <Words>380</Words>
  <Application>Microsoft Macintosh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Helvetica</vt:lpstr>
      <vt:lpstr>Söhne</vt:lpstr>
      <vt:lpstr>GradientRiseVTI</vt:lpstr>
      <vt:lpstr>Machine learning final-project </vt:lpstr>
      <vt:lpstr>CONTENT:</vt:lpstr>
      <vt:lpstr>introduction</vt:lpstr>
      <vt:lpstr>Dataset overview</vt:lpstr>
      <vt:lpstr>Data pre-processing</vt:lpstr>
      <vt:lpstr>PowerPoint Presentation</vt:lpstr>
      <vt:lpstr>Balancing the data before modling </vt:lpstr>
      <vt:lpstr>neural network</vt:lpstr>
      <vt:lpstr>Model devepment</vt:lpstr>
      <vt:lpstr>Training and evaluation</vt:lpstr>
      <vt:lpstr>PowerPoint Presentation</vt:lpstr>
      <vt:lpstr>PowerPoint Presentation</vt:lpstr>
      <vt:lpstr>results</vt:lpstr>
      <vt:lpstr>Result slide2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final-project </dc:title>
  <dc:creator>Pankaj Balotra</dc:creator>
  <cp:lastModifiedBy>Pankaj Balotra</cp:lastModifiedBy>
  <cp:revision>7</cp:revision>
  <dcterms:created xsi:type="dcterms:W3CDTF">2024-01-13T18:52:44Z</dcterms:created>
  <dcterms:modified xsi:type="dcterms:W3CDTF">2024-01-26T00:15:08Z</dcterms:modified>
</cp:coreProperties>
</file>